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858" r:id="rId2"/>
    <p:sldId id="859" r:id="rId3"/>
    <p:sldId id="860" r:id="rId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9675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077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708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723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5464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560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004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697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595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9071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4837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30759-2DBC-804E-B2F2-C5097E08C33A}" type="datetimeFigureOut">
              <a:rPr lang="es-CO" smtClean="0"/>
              <a:t>15/07/2026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CB7DF-F9A4-1F4E-AD67-EE2EAE594B1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438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adroTexto 117">
            <a:extLst>
              <a:ext uri="{FF2B5EF4-FFF2-40B4-BE49-F238E27FC236}">
                <a16:creationId xmlns:a16="http://schemas.microsoft.com/office/drawing/2014/main" id="{09C3BE5A-0D53-1D28-62EC-05C25F7A2B1D}"/>
              </a:ext>
            </a:extLst>
          </p:cNvPr>
          <p:cNvSpPr txBox="1"/>
          <p:nvPr/>
        </p:nvSpPr>
        <p:spPr>
          <a:xfrm>
            <a:off x="1642810" y="535304"/>
            <a:ext cx="5952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Localización C.I. Palmira y Sede Popayán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DC7BD68-3863-F101-0C27-C5D1244C49F6}"/>
              </a:ext>
            </a:extLst>
          </p:cNvPr>
          <p:cNvSpPr txBox="1"/>
          <p:nvPr/>
        </p:nvSpPr>
        <p:spPr>
          <a:xfrm>
            <a:off x="1008713" y="1058524"/>
            <a:ext cx="1026389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adaptación al cambio y la variabilidad climática requiere integrar el manejo eficiente del agua, la conservación del suelo, sistemas productivos resilientes y la toma de decisiones basada en información agroclimática, fortaleciendo la innovación y la transferencia tecnológica hacia los productores del Valle del Cauca.</a:t>
            </a:r>
            <a:endParaRPr lang="es-CO" sz="2000" dirty="0"/>
          </a:p>
        </p:txBody>
      </p:sp>
      <p:sp>
        <p:nvSpPr>
          <p:cNvPr id="119" name="CuadroTexto 118">
            <a:extLst>
              <a:ext uri="{FF2B5EF4-FFF2-40B4-BE49-F238E27FC236}">
                <a16:creationId xmlns:a16="http://schemas.microsoft.com/office/drawing/2014/main" id="{8B34FD16-6B14-F085-5488-2F74DF4991F5}"/>
              </a:ext>
            </a:extLst>
          </p:cNvPr>
          <p:cNvSpPr txBox="1"/>
          <p:nvPr/>
        </p:nvSpPr>
        <p:spPr>
          <a:xfrm>
            <a:off x="1008713" y="2756080"/>
            <a:ext cx="10713595" cy="3315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Recomendaciones desde la investigación de AGROSAVIA para mitigar los efectos del fenómeno de El Niño y la variabilidad climática en el Valle del Cauca</a:t>
            </a:r>
            <a:endParaRPr lang="es-CO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CO" sz="2000" b="1" dirty="0"/>
          </a:p>
          <a:p>
            <a:r>
              <a:rPr lang="es-CO" sz="2000" b="1" dirty="0"/>
              <a:t>Gestión eficiente del recurso hídrico</a:t>
            </a:r>
          </a:p>
          <a:p>
            <a:r>
              <a:rPr lang="es-CO" sz="2000" dirty="0"/>
              <a:t>La principal limitante durante eventos de El Niño es la disponibilidad de agua. Se recomienda: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/>
              <a:t>Implementar sistemas de riego tecnificado (goteo o microaspersión).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/>
              <a:t>Programar el riego con base en la humedad del suelo y no únicamente por calendario.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/>
              <a:t>Priorizar el agua para las etapas críticas de los cultivos (floración, llenado de fruto y establecimiento).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dirty="0"/>
              <a:t>Promover el reúso de aguas cuando sea técnicamente viable.</a:t>
            </a:r>
          </a:p>
        </p:txBody>
      </p:sp>
    </p:spTree>
    <p:extLst>
      <p:ext uri="{BB962C8B-B14F-4D97-AF65-F5344CB8AC3E}">
        <p14:creationId xmlns:p14="http://schemas.microsoft.com/office/powerpoint/2010/main" val="3938092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ABAC2-B3D3-A749-2252-2F027E80D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adroTexto 117">
            <a:extLst>
              <a:ext uri="{FF2B5EF4-FFF2-40B4-BE49-F238E27FC236}">
                <a16:creationId xmlns:a16="http://schemas.microsoft.com/office/drawing/2014/main" id="{AE6FF89C-28E3-6D4C-E4A9-82858F597621}"/>
              </a:ext>
            </a:extLst>
          </p:cNvPr>
          <p:cNvSpPr txBox="1"/>
          <p:nvPr/>
        </p:nvSpPr>
        <p:spPr>
          <a:xfrm>
            <a:off x="1642810" y="535304"/>
            <a:ext cx="5952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Localización C.I. Palmira y Sede Popayán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1AE3E44-444F-8D25-9AA2-2CD84393D6CC}"/>
              </a:ext>
            </a:extLst>
          </p:cNvPr>
          <p:cNvSpPr txBox="1"/>
          <p:nvPr/>
        </p:nvSpPr>
        <p:spPr>
          <a:xfrm>
            <a:off x="1056205" y="1058524"/>
            <a:ext cx="1077543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CO" sz="2000" b="1" dirty="0">
                <a:latin typeface="Aptos" panose="020B0004020202020204" pitchFamily="34" charset="0"/>
              </a:rPr>
              <a:t>Conservación y recuperación del suelo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Los suelos con mayor contenido de materia orgánica mantienen la humedad durante más tiempo.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AGROSAVIA recomienda fortalecer: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Coberturas vegetales vivas o muertas.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Incorporación de compost y abonos orgánicos.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Labranza mínima.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Reducción de la compactación.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Barreras vivas y terrazas en laderas.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Protección de rondas hídricas. 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Cada incremento en materia orgánica mejora la capacidad del suelo para almacenar agua y amortiguar los periodos secos.</a:t>
            </a:r>
          </a:p>
        </p:txBody>
      </p:sp>
    </p:spTree>
    <p:extLst>
      <p:ext uri="{BB962C8B-B14F-4D97-AF65-F5344CB8AC3E}">
        <p14:creationId xmlns:p14="http://schemas.microsoft.com/office/powerpoint/2010/main" val="1495083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AFE9E-5677-B870-FD38-F5929D44C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adroTexto 117">
            <a:extLst>
              <a:ext uri="{FF2B5EF4-FFF2-40B4-BE49-F238E27FC236}">
                <a16:creationId xmlns:a16="http://schemas.microsoft.com/office/drawing/2014/main" id="{EAF86CD1-E5E7-876E-4999-24277B8A1070}"/>
              </a:ext>
            </a:extLst>
          </p:cNvPr>
          <p:cNvSpPr txBox="1"/>
          <p:nvPr/>
        </p:nvSpPr>
        <p:spPr>
          <a:xfrm>
            <a:off x="1642810" y="535304"/>
            <a:ext cx="5952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Localización C.I. Palmira y Sede Popayán</a:t>
            </a:r>
            <a:endParaRPr kumimoji="0" lang="es-CO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3A931FD-6D7F-7263-F2D1-C703BD726386}"/>
              </a:ext>
            </a:extLst>
          </p:cNvPr>
          <p:cNvSpPr txBox="1"/>
          <p:nvPr/>
        </p:nvSpPr>
        <p:spPr>
          <a:xfrm>
            <a:off x="974360" y="1058524"/>
            <a:ext cx="1095781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CO" sz="2000" b="1" dirty="0">
                <a:latin typeface="Aptos" panose="020B0004020202020204" pitchFamily="34" charset="0"/>
              </a:rPr>
              <a:t>Ajuste de calendarios agrícolas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No todas las fechas históricas de siembra siguen siendo adecuadas.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Se recomienda: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Ajustar las fechas de establecimiento según los pronósticos agroclimáticos.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Evitar siembras durante el periodo de mayor déficit hídrico.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Planificar fertilización y labores culturales considerando la disponibilidad esperada de humedad. 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Las Mesas Técnicas Agroclimáticas promueven precisamente este tipo de decisiones basadas en pronósticos.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B85816F-A3A2-3362-CA02-A94DB066BC22}"/>
              </a:ext>
            </a:extLst>
          </p:cNvPr>
          <p:cNvSpPr txBox="1"/>
          <p:nvPr/>
        </p:nvSpPr>
        <p:spPr>
          <a:xfrm>
            <a:off x="974360" y="3901431"/>
            <a:ext cx="1070297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CO" sz="2000" b="1" dirty="0">
                <a:latin typeface="Aptos" panose="020B0004020202020204" pitchFamily="34" charset="0"/>
              </a:rPr>
              <a:t>Nutrición eficiente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Durante condiciones secas disminuye la eficiencia de los fertilizantes.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Se recomienda: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Basar la fertilización en análisis de suelo.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Fraccionar aplicaciones.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Favorecer fertilizantes de mayor eficiencia.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CO" sz="2000" dirty="0">
                <a:latin typeface="Aptos" panose="020B0004020202020204" pitchFamily="34" charset="0"/>
              </a:rPr>
              <a:t>Complementar con bioinsumos cuando corresponda. </a:t>
            </a:r>
          </a:p>
          <a:p>
            <a:pPr>
              <a:buNone/>
            </a:pPr>
            <a:r>
              <a:rPr lang="es-CO" sz="2000" dirty="0">
                <a:latin typeface="Aptos" panose="020B0004020202020204" pitchFamily="34" charset="0"/>
              </a:rPr>
              <a:t>Esto mejora la absorción de nutrientes y reduce pérdidas.</a:t>
            </a:r>
          </a:p>
        </p:txBody>
      </p:sp>
    </p:spTree>
    <p:extLst>
      <p:ext uri="{BB962C8B-B14F-4D97-AF65-F5344CB8AC3E}">
        <p14:creationId xmlns:p14="http://schemas.microsoft.com/office/powerpoint/2010/main" val="22547021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365</Words>
  <Application>Microsoft Office PowerPoint</Application>
  <PresentationFormat>Panorámica</PresentationFormat>
  <Paragraphs>37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1_Tema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WILSON TRUJILLO BEJARANO</dc:creator>
  <cp:lastModifiedBy>WILSON TRUJILLO BEJARANO</cp:lastModifiedBy>
  <cp:revision>1</cp:revision>
  <dcterms:created xsi:type="dcterms:W3CDTF">2026-07-15T16:33:15Z</dcterms:created>
  <dcterms:modified xsi:type="dcterms:W3CDTF">2026-07-15T16:57:02Z</dcterms:modified>
</cp:coreProperties>
</file>