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charts/chart2.xml" ContentType="application/vnd.openxmlformats-officedocument.drawingml.chart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charts/chart3.xml" ContentType="application/vnd.openxmlformats-officedocument.drawingml.chart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E3D2F"/>
                </a:solidFill>
                <a:latin typeface="Cambria"/>
              </a:defRPr>
            </a:pPr>
            <a:r>
              <a:rPr sz="1300" b="0" i="0" u="none" strike="noStrike">
                <a:solidFill>
                  <a:srgbClr val="1E3D2F"/>
                </a:solidFill>
                <a:latin typeface="Cambria"/>
              </a:rPr>
              <a:t>Tendencia de producción de leche (ilustrativo)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Litros/vaca/día (promedio lote)</c:v>
                </c:pt>
              </c:strCache>
            </c:strRef>
          </c:tx>
          <c:spPr>
            <a:solidFill>
              <a:srgbClr val="1E3D2F"/>
            </a:solidFill>
            <a:ln w="38100" cap="flat">
              <a:solidFill>
                <a:srgbClr val="1E3D2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5B6660"/>
                    </a:solidFill>
                    <a:latin typeface="Arial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E3D2F"/>
              </a:solidFill>
              <a:ln w="9525" cap="flat">
                <a:solidFill>
                  <a:srgbClr val="1E3D2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Sem 1</c:v>
                  </c:pt>
                  <c:pt idx="1">
                    <c:v>Sem 2</c:v>
                  </c:pt>
                  <c:pt idx="2">
                    <c:v>Sem 3</c:v>
                  </c:pt>
                  <c:pt idx="3">
                    <c:v>Sem 4</c:v>
                  </c:pt>
                  <c:pt idx="4">
                    <c:v>Sem 5</c:v>
                  </c:pt>
                  <c:pt idx="5">
                    <c:v>Sem 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11.2</c:v>
                </c:pt>
                <c:pt idx="1">
                  <c:v>11.8</c:v>
                </c:pt>
                <c:pt idx="2">
                  <c:v>12.1</c:v>
                </c:pt>
                <c:pt idx="3">
                  <c:v>12.6</c:v>
                </c:pt>
                <c:pt idx="4">
                  <c:v>12.3</c:v>
                </c:pt>
                <c:pt idx="5">
                  <c:v>13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5B6660"/>
                  </a:solidFill>
                  <a:latin typeface="Arial"/>
                </a:defRPr>
              </a:pPr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666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5E5E5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B6660"/>
                    </a:solidFill>
                    <a:latin typeface="Arial"/>
                  </a:defRPr>
                </a:pPr>
                <a:r>
                  <a:rPr sz="1000" b="0" i="0" u="none" strike="noStrike">
                    <a:solidFill>
                      <a:srgbClr val="5B6660"/>
                    </a:solidFill>
                    <a:latin typeface="Arial"/>
                  </a:rPr>
                  <a:t>Litros/vaca/día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666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Valor estimado (%)</c:v>
                </c:pt>
              </c:strCache>
            </c:strRef>
          </c:tx>
          <c:spPr>
            <a:solidFill>
              <a:srgbClr val="6B908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22B26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Proteína cruda</c:v>
                  </c:pt>
                  <c:pt idx="1">
                    <c:v>Fibra (FDN)</c:v>
                  </c:pt>
                  <c:pt idx="2">
                    <c:v>Digestibilidad</c:v>
                  </c:pt>
                  <c:pt idx="3">
                    <c:v>Energía metab.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14</c:v>
                </c:pt>
                <c:pt idx="1">
                  <c:v>58</c:v>
                </c:pt>
                <c:pt idx="2">
                  <c:v>62</c:v>
                </c:pt>
                <c:pt idx="3">
                  <c:v>68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222B26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66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80"/>
        </c:scaling>
        <c:delete val="0"/>
        <c:axPos val="l"/>
        <c:majorGridlines>
          <c:spPr>
            <a:ln w="12700" cap="flat">
              <a:solidFill>
                <a:srgbClr val="E5E5E5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666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E3D2F"/>
                </a:solidFill>
                <a:latin typeface="Cambria"/>
              </a:defRPr>
            </a:pPr>
            <a:r>
              <a:rPr sz="1300" b="0" i="0" u="none" strike="noStrike">
                <a:solidFill>
                  <a:srgbClr val="1E3D2F"/>
                </a:solidFill>
                <a:latin typeface="Cambria"/>
              </a:rPr>
              <a:t>Estructura de costo por litro (%)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Costos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E3D2F"/>
              </a:solidFill>
              <a:effectLst/>
            </c:spPr>
          </c:dPt>
          <c:dPt>
            <c:idx val="1"/>
            <c:bubble3D val="0"/>
            <c:spPr>
              <a:solidFill>
                <a:srgbClr val="6B9080"/>
              </a:solidFill>
              <a:effectLst/>
            </c:spPr>
          </c:dPt>
          <c:dPt>
            <c:idx val="2"/>
            <c:bubble3D val="0"/>
            <c:spPr>
              <a:solidFill>
                <a:srgbClr val="E3B23C"/>
              </a:solidFill>
              <a:effectLst/>
            </c:spPr>
          </c:dPt>
          <c:dPt>
            <c:idx val="3"/>
            <c:bubble3D val="0"/>
            <c:spPr>
              <a:solidFill>
                <a:srgbClr val="B7C4BB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Alimentación</c:v>
                </c:pt>
                <c:pt idx="1">
                  <c:v>Mano de obra</c:v>
                </c:pt>
                <c:pt idx="2">
                  <c:v>Sanidad</c:v>
                </c:pt>
                <c:pt idx="3">
                  <c:v>Otros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48</c:v>
                </c:pt>
                <c:pt idx="1">
                  <c:v>27</c:v>
                </c:pt>
                <c:pt idx="2">
                  <c:v>15</c:v>
                </c:pt>
                <c:pt idx="3">
                  <c:v>10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5B6660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4023360"/>
            <a:ext cx="4206240" cy="4206240"/>
          </a:xfrm>
          <a:prstGeom prst="ellipse">
            <a:avLst/>
          </a:prstGeom>
          <a:solidFill>
            <a:srgbClr val="2A4E3B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4937760"/>
            <a:ext cx="2560320" cy="2560320"/>
          </a:xfrm>
          <a:prstGeom prst="ellipse">
            <a:avLst/>
          </a:prstGeom>
          <a:solidFill>
            <a:srgbClr val="6B9080">
              <a:alpha val="4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3B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CURSO PRÁCTICO · 6 HORAS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96012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INTELIGENCIA ARTIFICIAL</a:t>
            </a:r>
            <a:endParaRPr lang="en-US" sz="46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PARA GANADEROS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731520" y="3794760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libreta de campo a la decisión inteligente: cómo usar la IA para digitar, analizar</a:t>
            </a:r>
            <a:endParaRPr lang="en-US" sz="15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proyectar la información de tu finca ganadera.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31520" y="4892040"/>
            <a:ext cx="822960" cy="822960"/>
          </a:xfrm>
          <a:prstGeom prst="rect">
            <a:avLst/>
          </a:prstGeom>
          <a:solidFill>
            <a:srgbClr val="2A4E3B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48920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8AM–12M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2PM–4PM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737360" y="5074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3B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JORNADA COMPLETA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737360" y="53492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horas de formación teórico-práctica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Preparado para: Ganaderos, mayordomos y equipos técnicos de finca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Excel básico: primeros análisis interpretativos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un solo Excel consolidado, la IA puede ayudarte a leer estos indicadores de un vistazo: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2542032" cy="1554480"/>
          </a:xfrm>
          <a:prstGeom prst="roundRect">
            <a:avLst>
              <a:gd name="adj" fmla="val 4706"/>
            </a:avLst>
          </a:prstGeom>
          <a:solidFill>
            <a:srgbClr val="F2F2F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2176272"/>
            <a:ext cx="254203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8.4%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548640" y="2926080"/>
            <a:ext cx="2542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Natalidad mensual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319272" y="2011680"/>
            <a:ext cx="2542032" cy="1554480"/>
          </a:xfrm>
          <a:prstGeom prst="roundRect">
            <a:avLst>
              <a:gd name="adj" fmla="val 4706"/>
            </a:avLst>
          </a:prstGeom>
          <a:solidFill>
            <a:srgbClr val="F2F2F0"/>
          </a:solidFill>
          <a:ln/>
        </p:spPr>
      </p:sp>
      <p:sp>
        <p:nvSpPr>
          <p:cNvPr id="10" name="Text 8"/>
          <p:cNvSpPr/>
          <p:nvPr/>
        </p:nvSpPr>
        <p:spPr>
          <a:xfrm>
            <a:off x="3319272" y="2176272"/>
            <a:ext cx="254203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2.1%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3319272" y="2926080"/>
            <a:ext cx="2542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Mortalidad del lote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089904" y="2011680"/>
            <a:ext cx="2542032" cy="1554480"/>
          </a:xfrm>
          <a:prstGeom prst="roundRect">
            <a:avLst>
              <a:gd name="adj" fmla="val 4706"/>
            </a:avLst>
          </a:prstGeom>
          <a:solidFill>
            <a:srgbClr val="F2F2F0"/>
          </a:solidFill>
          <a:ln/>
        </p:spPr>
      </p:sp>
      <p:sp>
        <p:nvSpPr>
          <p:cNvPr id="13" name="Text 11"/>
          <p:cNvSpPr/>
          <p:nvPr/>
        </p:nvSpPr>
        <p:spPr>
          <a:xfrm>
            <a:off x="6089904" y="2176272"/>
            <a:ext cx="254203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312 kg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6089904" y="2926080"/>
            <a:ext cx="2542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Peso promedio / animal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860536" y="2011680"/>
            <a:ext cx="2542032" cy="1554480"/>
          </a:xfrm>
          <a:prstGeom prst="roundRect">
            <a:avLst>
              <a:gd name="adj" fmla="val 4706"/>
            </a:avLst>
          </a:prstGeom>
          <a:solidFill>
            <a:srgbClr val="F2F2F0"/>
          </a:solidFill>
          <a:ln/>
        </p:spPr>
      </p:sp>
      <p:sp>
        <p:nvSpPr>
          <p:cNvPr id="16" name="Text 14"/>
          <p:cNvSpPr/>
          <p:nvPr/>
        </p:nvSpPr>
        <p:spPr>
          <a:xfrm>
            <a:off x="8860536" y="2176272"/>
            <a:ext cx="254203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+6.5%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8860536" y="2926080"/>
            <a:ext cx="2542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Variación vs. mes anterior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48640" y="370332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(cifras de ejemplo — se calculan en vivo con datos reales de tu finca)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48640" y="42062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Qué aprenderás a construir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48640" y="475488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1" name="Text 19"/>
          <p:cNvSpPr/>
          <p:nvPr/>
        </p:nvSpPr>
        <p:spPr>
          <a:xfrm>
            <a:off x="822960" y="4599432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Tablas resumen por lote y por mes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516636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5010912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Comparativos simples (mes vs. mes, lote vs. lote)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48640" y="557784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5" name="Text 23"/>
          <p:cNvSpPr/>
          <p:nvPr/>
        </p:nvSpPr>
        <p:spPr>
          <a:xfrm>
            <a:off x="822960" y="5422392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Gráficos automáticos a partir de tus datos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Excel complejo y pesaje de leche: análisis completo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Consolidación avanzada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737360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 varias hojas (lotes, meses, mayordomos) en una sola base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60604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423160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Tablas dinámicas para cruzar variables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329184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3108960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Detección de datos atípicos o inconsistentes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4160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Pesaje de leche: análisis completo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466344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4805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Producción diaria por vaca y por lote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512064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9377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Curva de lactancia individual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557784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53949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Proyección de producción mensual</a:t>
            </a:r>
            <a:endParaRPr lang="en-US" sz="1200" dirty="0"/>
          </a:p>
        </p:txBody>
      </p:sp>
      <p:graphicFrame>
        <p:nvGraphicFramePr>
          <p:cNvPr id="19" name="Chart 0" descr=""/>
          <p:cNvGraphicFramePr/>
          <p:nvPr/>
        </p:nvGraphicFramePr>
        <p:xfrm>
          <a:off x="5623560" y="1417320"/>
          <a:ext cx="603504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0" name="Text 17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3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463040"/>
            <a:ext cx="3840480" cy="3840480"/>
          </a:xfrm>
          <a:prstGeom prst="ellipse">
            <a:avLst/>
          </a:prstGeom>
          <a:solidFill>
            <a:srgbClr val="2A4E3B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2331720"/>
            <a:ext cx="1737360" cy="1737360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1737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2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2880360" y="2331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3B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04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880360" y="2743200"/>
            <a:ext cx="8595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Informe Gerencial del Software Ganadero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880360" y="379476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Leer el reporte que ya tienes, entendiendo lo que realmente dice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Interpretando tu informe gerencial con IA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Indicadores clave del informe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5120640" cy="502920"/>
          </a:xfrm>
          <a:prstGeom prst="roundRect">
            <a:avLst>
              <a:gd name="adj" fmla="val 10909"/>
            </a:avLst>
          </a:prstGeom>
          <a:solidFill>
            <a:srgbClr val="F2F2F0"/>
          </a:solidFill>
          <a:ln/>
        </p:spPr>
      </p:sp>
      <p:sp>
        <p:nvSpPr>
          <p:cNvPr id="7" name="Shape 5"/>
          <p:cNvSpPr/>
          <p:nvPr/>
        </p:nvSpPr>
        <p:spPr>
          <a:xfrm>
            <a:off x="713232" y="2002536"/>
            <a:ext cx="246888" cy="24688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8" name="Text 6"/>
          <p:cNvSpPr/>
          <p:nvPr/>
        </p:nvSpPr>
        <p:spPr>
          <a:xfrm>
            <a:off x="1143000" y="187452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de natalidad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2496312"/>
            <a:ext cx="5120640" cy="502920"/>
          </a:xfrm>
          <a:prstGeom prst="roundRect">
            <a:avLst>
              <a:gd name="adj" fmla="val 10909"/>
            </a:avLst>
          </a:prstGeom>
          <a:solidFill>
            <a:srgbClr val="F2F2F0"/>
          </a:solidFill>
          <a:ln/>
        </p:spPr>
      </p:sp>
      <p:sp>
        <p:nvSpPr>
          <p:cNvPr id="10" name="Shape 8"/>
          <p:cNvSpPr/>
          <p:nvPr/>
        </p:nvSpPr>
        <p:spPr>
          <a:xfrm>
            <a:off x="713232" y="2624328"/>
            <a:ext cx="246888" cy="24688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2496312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Intervalo entre partos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3118104"/>
            <a:ext cx="5120640" cy="502920"/>
          </a:xfrm>
          <a:prstGeom prst="roundRect">
            <a:avLst>
              <a:gd name="adj" fmla="val 10909"/>
            </a:avLst>
          </a:prstGeom>
          <a:solidFill>
            <a:srgbClr val="F2F2F0"/>
          </a:solidFill>
          <a:ln/>
        </p:spPr>
      </p:sp>
      <p:sp>
        <p:nvSpPr>
          <p:cNvPr id="13" name="Shape 11"/>
          <p:cNvSpPr/>
          <p:nvPr/>
        </p:nvSpPr>
        <p:spPr>
          <a:xfrm>
            <a:off x="713232" y="3246120"/>
            <a:ext cx="246888" cy="24688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3118104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Conversión alimenticia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3739896"/>
            <a:ext cx="5120640" cy="502920"/>
          </a:xfrm>
          <a:prstGeom prst="roundRect">
            <a:avLst>
              <a:gd name="adj" fmla="val 10909"/>
            </a:avLst>
          </a:prstGeom>
          <a:solidFill>
            <a:srgbClr val="F2F2F0"/>
          </a:solidFill>
          <a:ln/>
        </p:spPr>
      </p:sp>
      <p:sp>
        <p:nvSpPr>
          <p:cNvPr id="16" name="Shape 14"/>
          <p:cNvSpPr/>
          <p:nvPr/>
        </p:nvSpPr>
        <p:spPr>
          <a:xfrm>
            <a:off x="713232" y="3867912"/>
            <a:ext cx="246888" cy="24688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3739896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de mortalidad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4361688"/>
            <a:ext cx="5120640" cy="502920"/>
          </a:xfrm>
          <a:prstGeom prst="roundRect">
            <a:avLst>
              <a:gd name="adj" fmla="val 10909"/>
            </a:avLst>
          </a:prstGeom>
          <a:solidFill>
            <a:srgbClr val="F2F2F0"/>
          </a:solidFill>
          <a:ln/>
        </p:spPr>
      </p:sp>
      <p:sp>
        <p:nvSpPr>
          <p:cNvPr id="19" name="Shape 17"/>
          <p:cNvSpPr/>
          <p:nvPr/>
        </p:nvSpPr>
        <p:spPr>
          <a:xfrm>
            <a:off x="713232" y="4489704"/>
            <a:ext cx="246888" cy="24688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0" name="Text 18"/>
          <p:cNvSpPr/>
          <p:nvPr/>
        </p:nvSpPr>
        <p:spPr>
          <a:xfrm>
            <a:off x="1143000" y="4361688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Eficiencia reproductiva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989320" y="1371600"/>
            <a:ext cx="5669280" cy="4297680"/>
          </a:xfrm>
          <a:prstGeom prst="roundRect">
            <a:avLst>
              <a:gd name="adj" fmla="val 1702"/>
            </a:avLst>
          </a:prstGeom>
          <a:solidFill>
            <a:srgbClr val="1E3D2F"/>
          </a:solidFill>
          <a:ln/>
        </p:spPr>
      </p:sp>
      <p:sp>
        <p:nvSpPr>
          <p:cNvPr id="22" name="Text 20"/>
          <p:cNvSpPr/>
          <p:nvPr/>
        </p:nvSpPr>
        <p:spPr>
          <a:xfrm>
            <a:off x="6309360" y="16459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3B2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¿Cómo ayuda la IA aquí?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309360" y="2240280"/>
            <a:ext cx="128016" cy="128016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4" name="Text 22"/>
          <p:cNvSpPr/>
          <p:nvPr/>
        </p:nvSpPr>
        <p:spPr>
          <a:xfrm>
            <a:off x="6629400" y="205740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 un resumen ejecutivo en lenguaje simple, sin jerga técnica.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309360" y="3017520"/>
            <a:ext cx="128016" cy="128016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6" name="Text 24"/>
          <p:cNvSpPr/>
          <p:nvPr/>
        </p:nvSpPr>
        <p:spPr>
          <a:xfrm>
            <a:off x="6629400" y="283464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 alertas cuando un indicador se desvía del promedio histórico.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309360" y="3794760"/>
            <a:ext cx="128016" cy="128016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8" name="Text 26"/>
          <p:cNvSpPr/>
          <p:nvPr/>
        </p:nvSpPr>
        <p:spPr>
          <a:xfrm>
            <a:off x="6629400" y="361188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 automáticamente el mes actual contra meses anteriores.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309360" y="4572000"/>
            <a:ext cx="128016" cy="128016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0" name="Text 28"/>
          <p:cNvSpPr/>
          <p:nvPr/>
        </p:nvSpPr>
        <p:spPr>
          <a:xfrm>
            <a:off x="6629400" y="438912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Sugiere las 2-3 acciones prioritarias según los datos del informe.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3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463040"/>
            <a:ext cx="3840480" cy="3840480"/>
          </a:xfrm>
          <a:prstGeom prst="ellipse">
            <a:avLst/>
          </a:prstGeom>
          <a:solidFill>
            <a:srgbClr val="2A4E3B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2331720"/>
            <a:ext cx="1737360" cy="1737360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1737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2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2880360" y="2331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3B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05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880360" y="2743200"/>
            <a:ext cx="8595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Análisis de Pastos con IA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880360" y="379476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foto del potrero a la oferta forrajera y la carga animal recomendada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Oferta de pasto y carga animal: un ejemplo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IA analiza la foto del potrero y estima la oferta de pasto disponible (kg de materia seca por hectárea). Con ese dato, el peso de los animales y la eficiencia de pastoreo, calcula cuántos animales puede sostener el lote.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48640" y="224028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F2F2F0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4688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Datos de entrada (ejemplo)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292608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 del lote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114800" y="29260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hectáreas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822960" y="338328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Peso promedio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114800" y="33832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 kg / vaca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822960" y="384048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Oferta de pasto (IA, según foto)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114800" y="38404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2,000 kg MS/ha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22960" y="429768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Eficiencia de pastoreo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114800" y="42976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22960" y="475488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Consumo diario (3% peso vivo)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114800" y="47548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kg MS/vaca/día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22960" y="521208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Ciclo de ocupación planeado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114800" y="52120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días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217920" y="2240280"/>
            <a:ext cx="5422392" cy="3977640"/>
          </a:xfrm>
          <a:prstGeom prst="roundRect">
            <a:avLst>
              <a:gd name="adj" fmla="val 1839"/>
            </a:avLst>
          </a:prstGeom>
          <a:solidFill>
            <a:srgbClr val="1E3D2F"/>
          </a:solidFill>
          <a:ln/>
        </p:spPr>
      </p:sp>
      <p:sp>
        <p:nvSpPr>
          <p:cNvPr id="21" name="Text 19"/>
          <p:cNvSpPr/>
          <p:nvPr/>
        </p:nvSpPr>
        <p:spPr>
          <a:xfrm>
            <a:off x="6492240" y="24688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3B2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Resultado estimado por la IA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492240" y="2971800"/>
            <a:ext cx="4846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103 vacas</a:t>
            </a:r>
            <a:endParaRPr lang="en-US" sz="4600" dirty="0"/>
          </a:p>
        </p:txBody>
      </p:sp>
      <p:sp>
        <p:nvSpPr>
          <p:cNvPr id="23" name="Text 21"/>
          <p:cNvSpPr/>
          <p:nvPr/>
        </p:nvSpPr>
        <p:spPr>
          <a:xfrm>
            <a:off x="6492240" y="3794760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300 kg, en el lote de 20 ha, para un ciclo de 30 días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92240" y="443484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Cálculo: (20 ha × 2,000 kg MS/ha × 70%) ÷ (9 kg × 30 días) ≈ 103 animales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92240" y="534924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B7C4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 ilustrativo con supuestos estándar. En el ejercicio en vivo, la IA calculará el resultado real a partir de tu propia foto.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Análisis bromatológico del pasto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Además de la cantidad de pasto, la IA estima su calidad nutricional a partir de la imagen y la especie forrajera identificada:</a:t>
            </a:r>
            <a:endParaRPr lang="en-US" sz="125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1965960"/>
          <a:ext cx="6309360" cy="4160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Shape 4"/>
          <p:cNvSpPr/>
          <p:nvPr/>
        </p:nvSpPr>
        <p:spPr>
          <a:xfrm>
            <a:off x="7132320" y="1965960"/>
            <a:ext cx="4507992" cy="4160520"/>
          </a:xfrm>
          <a:prstGeom prst="roundRect">
            <a:avLst>
              <a:gd name="adj" fmla="val 1758"/>
            </a:avLst>
          </a:prstGeom>
          <a:solidFill>
            <a:srgbClr val="F2F2F0"/>
          </a:solidFill>
          <a:ln/>
        </p:spPr>
      </p:sp>
      <p:sp>
        <p:nvSpPr>
          <p:cNvPr id="8" name="Text 5"/>
          <p:cNvSpPr/>
          <p:nvPr/>
        </p:nvSpPr>
        <p:spPr>
          <a:xfrm>
            <a:off x="7406640" y="22402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IA también te dirá: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406640" y="278892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0" name="Text 7"/>
          <p:cNvSpPr/>
          <p:nvPr/>
        </p:nvSpPr>
        <p:spPr>
          <a:xfrm>
            <a:off x="7680960" y="26334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el pasto necesita suplementación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7406640" y="3355848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2" name="Text 9"/>
          <p:cNvSpPr/>
          <p:nvPr/>
        </p:nvSpPr>
        <p:spPr>
          <a:xfrm>
            <a:off x="7680960" y="320040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 óptimo de corte o pastoreo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7406640" y="3922776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4" name="Text 11"/>
          <p:cNvSpPr/>
          <p:nvPr/>
        </p:nvSpPr>
        <p:spPr>
          <a:xfrm>
            <a:off x="7680960" y="3767328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Comparación entre potreros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7406640" y="4489704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6" name="Text 13"/>
          <p:cNvSpPr/>
          <p:nvPr/>
        </p:nvSpPr>
        <p:spPr>
          <a:xfrm>
            <a:off x="7680960" y="4334256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Alertas de calidad decreciente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7406640" y="55778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Cifras ilustrativas — el valor real se calcula sobre la foto de tu potrero.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E3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463040"/>
            <a:ext cx="3840480" cy="3840480"/>
          </a:xfrm>
          <a:prstGeom prst="ellipse">
            <a:avLst/>
          </a:prstGeom>
          <a:solidFill>
            <a:srgbClr val="2A4E3B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2331720"/>
            <a:ext cx="1737360" cy="1737360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1737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2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2880360" y="2331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3B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06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880360" y="2743200"/>
            <a:ext cx="8595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Rendimientos, Costos y Malezas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880360" y="379476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Cerrando el ciclo: del pasto al bolsillo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Rendimientos en carne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Indicadores que la IA calcula y explica por ti: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F2F2F0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92024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GDP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566160" y="1920240"/>
            <a:ext cx="7589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Ganancia diaria de peso por animal y por lote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283464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F2F2F0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83464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Conversión alimenticia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566160" y="2834640"/>
            <a:ext cx="7589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Kilos de alimento por kilo de peso ganado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374904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F2F2F0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374904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Rendimiento en canal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566160" y="3749040"/>
            <a:ext cx="7589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de peso aprovechable al momento de venta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466344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F2F2F0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66344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Proyección de venta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566160" y="4663440"/>
            <a:ext cx="7589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Peso y fecha óptima estimada para comercializar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48640" y="57150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IA no reemplaza tu criterio: detecta lotes de bajo rendimiento y te avisa antes de que se conviertan en pérdida.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Costos de leche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Componentes del costo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7556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Alimentación y suplementos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2450592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28600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Mano de obra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2980944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281635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Sanidad e insumos veterinarios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3511296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33467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Otros costos operativos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48640" y="41148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 estos datos la IA calcula: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48640" y="461772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45312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por litro producido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507492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491032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Margen por vaca y por lote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553212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36752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 de equilibrio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5989320"/>
            <a:ext cx="109728" cy="1097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582472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Comparación entre periodos</a:t>
            </a:r>
            <a:endParaRPr lang="en-US" sz="1250" dirty="0"/>
          </a:p>
        </p:txBody>
      </p:sp>
      <p:graphicFrame>
        <p:nvGraphicFramePr>
          <p:cNvPr id="23" name="Chart 0" descr=""/>
          <p:cNvGraphicFramePr/>
          <p:nvPr/>
        </p:nvGraphicFramePr>
        <p:xfrm>
          <a:off x="6035040" y="1417320"/>
          <a:ext cx="557784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4" name="Text 21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¡Bienvenido!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Durante un día completo vamos a convertir el conocimiento que ya tienes de tu finca en información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digital, clara y accionable — usando la Inteligencia Artificial como tu asistente, no como un reemplazo.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48840"/>
            <a:ext cx="2542032" cy="3566160"/>
          </a:xfrm>
          <a:prstGeom prst="roundRect">
            <a:avLst>
              <a:gd name="adj" fmla="val 2878"/>
            </a:avLst>
          </a:prstGeom>
          <a:solidFill>
            <a:srgbClr val="F2F2F0"/>
          </a:solidFill>
          <a:ln/>
        </p:spPr>
      </p:sp>
      <p:sp>
        <p:nvSpPr>
          <p:cNvPr id="5" name="Shape 3"/>
          <p:cNvSpPr/>
          <p:nvPr/>
        </p:nvSpPr>
        <p:spPr>
          <a:xfrm>
            <a:off x="749808" y="2404872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6" name="Text 4"/>
          <p:cNvSpPr/>
          <p:nvPr/>
        </p:nvSpPr>
        <p:spPr>
          <a:xfrm>
            <a:off x="749808" y="240487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49808" y="3154680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Perder el miedo a la IA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49808" y="4023360"/>
            <a:ext cx="2139696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Aprenderás a usarla como una herramienta de trabajo diaria, sencilla y confiable.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319272" y="2148840"/>
            <a:ext cx="2542032" cy="3566160"/>
          </a:xfrm>
          <a:prstGeom prst="roundRect">
            <a:avLst>
              <a:gd name="adj" fmla="val 2878"/>
            </a:avLst>
          </a:prstGeom>
          <a:solidFill>
            <a:srgbClr val="F2F2F0"/>
          </a:solidFill>
          <a:ln/>
        </p:spPr>
      </p:sp>
      <p:sp>
        <p:nvSpPr>
          <p:cNvPr id="10" name="Shape 8"/>
          <p:cNvSpPr/>
          <p:nvPr/>
        </p:nvSpPr>
        <p:spPr>
          <a:xfrm>
            <a:off x="3520440" y="2404872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1" name="Text 9"/>
          <p:cNvSpPr/>
          <p:nvPr/>
        </p:nvSpPr>
        <p:spPr>
          <a:xfrm>
            <a:off x="3520440" y="240487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520440" y="3154680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Digitalizar sin digitar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520440" y="4023360"/>
            <a:ext cx="2139696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Convertirás registros escritos a mano por los mayordomos en Excel limpio, en minutos.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089904" y="2148840"/>
            <a:ext cx="2542032" cy="3566160"/>
          </a:xfrm>
          <a:prstGeom prst="roundRect">
            <a:avLst>
              <a:gd name="adj" fmla="val 2878"/>
            </a:avLst>
          </a:prstGeom>
          <a:solidFill>
            <a:srgbClr val="F2F2F0"/>
          </a:solidFill>
          <a:ln/>
        </p:spPr>
      </p:sp>
      <p:sp>
        <p:nvSpPr>
          <p:cNvPr id="15" name="Shape 13"/>
          <p:cNvSpPr/>
          <p:nvPr/>
        </p:nvSpPr>
        <p:spPr>
          <a:xfrm>
            <a:off x="6291072" y="2404872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6" name="Text 14"/>
          <p:cNvSpPr/>
          <p:nvPr/>
        </p:nvSpPr>
        <p:spPr>
          <a:xfrm>
            <a:off x="6291072" y="240487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291072" y="3154680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 dato a la decisión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291072" y="4023360"/>
            <a:ext cx="2139696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Leerás pastos, leche, carne y costos como indicadores de manejo, no solo como números.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860536" y="2148840"/>
            <a:ext cx="2542032" cy="3566160"/>
          </a:xfrm>
          <a:prstGeom prst="roundRect">
            <a:avLst>
              <a:gd name="adj" fmla="val 2878"/>
            </a:avLst>
          </a:prstGeom>
          <a:solidFill>
            <a:srgbClr val="F2F2F0"/>
          </a:solidFill>
          <a:ln/>
        </p:spPr>
      </p:sp>
      <p:sp>
        <p:nvSpPr>
          <p:cNvPr id="20" name="Shape 18"/>
          <p:cNvSpPr/>
          <p:nvPr/>
        </p:nvSpPr>
        <p:spPr>
          <a:xfrm>
            <a:off x="9061704" y="2404872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1" name="Text 19"/>
          <p:cNvSpPr/>
          <p:nvPr/>
        </p:nvSpPr>
        <p:spPr>
          <a:xfrm>
            <a:off x="9061704" y="240487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9061704" y="3154680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Anticipar problemas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061704" y="4023360"/>
            <a:ext cx="2139696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Detectarás sobrecarga, malezas o baja conversión antes de que impacten el bolsillo.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Análisis de malezas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2542032" cy="3383280"/>
          </a:xfrm>
          <a:prstGeom prst="roundRect">
            <a:avLst>
              <a:gd name="adj" fmla="val 2878"/>
            </a:avLst>
          </a:prstGeom>
          <a:solidFill>
            <a:srgbClr val="F2F2F0"/>
          </a:solidFill>
          <a:ln/>
        </p:spPr>
      </p:sp>
      <p:sp>
        <p:nvSpPr>
          <p:cNvPr id="6" name="Shape 4"/>
          <p:cNvSpPr/>
          <p:nvPr/>
        </p:nvSpPr>
        <p:spPr>
          <a:xfrm>
            <a:off x="1563624" y="1691640"/>
            <a:ext cx="512064" cy="51206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7" name="Text 5"/>
          <p:cNvSpPr/>
          <p:nvPr/>
        </p:nvSpPr>
        <p:spPr>
          <a:xfrm>
            <a:off x="1563624" y="16916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237744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Foto del potrero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85800" y="2926080"/>
            <a:ext cx="226771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captura la imagen del área afectada por maleza.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19272" y="1463040"/>
            <a:ext cx="2542032" cy="3383280"/>
          </a:xfrm>
          <a:prstGeom prst="roundRect">
            <a:avLst>
              <a:gd name="adj" fmla="val 2878"/>
            </a:avLst>
          </a:prstGeom>
          <a:solidFill>
            <a:srgbClr val="F2F2F0"/>
          </a:solidFill>
          <a:ln/>
        </p:spPr>
      </p:sp>
      <p:sp>
        <p:nvSpPr>
          <p:cNvPr id="11" name="Shape 9"/>
          <p:cNvSpPr/>
          <p:nvPr/>
        </p:nvSpPr>
        <p:spPr>
          <a:xfrm>
            <a:off x="4334256" y="1691640"/>
            <a:ext cx="512064" cy="51206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2" name="Text 10"/>
          <p:cNvSpPr/>
          <p:nvPr/>
        </p:nvSpPr>
        <p:spPr>
          <a:xfrm>
            <a:off x="4334256" y="16916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456432" y="237744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Identificación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3456432" y="2926080"/>
            <a:ext cx="226771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IA reconoce la especie de maleza presente.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89904" y="1463040"/>
            <a:ext cx="2542032" cy="3383280"/>
          </a:xfrm>
          <a:prstGeom prst="roundRect">
            <a:avLst>
              <a:gd name="adj" fmla="val 2878"/>
            </a:avLst>
          </a:prstGeom>
          <a:solidFill>
            <a:srgbClr val="F2F2F0"/>
          </a:solidFill>
          <a:ln/>
        </p:spPr>
      </p:sp>
      <p:sp>
        <p:nvSpPr>
          <p:cNvPr id="16" name="Shape 14"/>
          <p:cNvSpPr/>
          <p:nvPr/>
        </p:nvSpPr>
        <p:spPr>
          <a:xfrm>
            <a:off x="7104888" y="1691640"/>
            <a:ext cx="512064" cy="51206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7" name="Text 15"/>
          <p:cNvSpPr/>
          <p:nvPr/>
        </p:nvSpPr>
        <p:spPr>
          <a:xfrm>
            <a:off x="7104888" y="16916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227064" y="237744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Nivel de infestación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227064" y="2926080"/>
            <a:ext cx="226771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 el % de área ocupada por la maleza.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860536" y="1463040"/>
            <a:ext cx="2542032" cy="3383280"/>
          </a:xfrm>
          <a:prstGeom prst="roundRect">
            <a:avLst>
              <a:gd name="adj" fmla="val 2878"/>
            </a:avLst>
          </a:prstGeom>
          <a:solidFill>
            <a:srgbClr val="F2F2F0"/>
          </a:solidFill>
          <a:ln/>
        </p:spPr>
      </p:sp>
      <p:sp>
        <p:nvSpPr>
          <p:cNvPr id="21" name="Shape 19"/>
          <p:cNvSpPr/>
          <p:nvPr/>
        </p:nvSpPr>
        <p:spPr>
          <a:xfrm>
            <a:off x="9875520" y="1691640"/>
            <a:ext cx="512064" cy="51206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2" name="Text 20"/>
          <p:cNvSpPr/>
          <p:nvPr/>
        </p:nvSpPr>
        <p:spPr>
          <a:xfrm>
            <a:off x="9875520" y="16916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997696" y="237744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Recomendación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997696" y="2926080"/>
            <a:ext cx="226771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Sugiere control manual, químico o rotación de potrero.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5029200"/>
            <a:ext cx="11091672" cy="868680"/>
          </a:xfrm>
          <a:prstGeom prst="roundRect">
            <a:avLst>
              <a:gd name="adj" fmla="val 8421"/>
            </a:avLst>
          </a:prstGeom>
          <a:solidFill>
            <a:srgbClr val="1E3D2F"/>
          </a:solidFill>
          <a:ln/>
        </p:spPr>
      </p:sp>
      <p:sp>
        <p:nvSpPr>
          <p:cNvPr id="26" name="Text 24"/>
          <p:cNvSpPr/>
          <p:nvPr/>
        </p:nvSpPr>
        <p:spPr>
          <a:xfrm>
            <a:off x="868680" y="502920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Beneficio clave: control temprano de malezas = más área útil de pastoreo disponible cada mes.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E3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1645920"/>
            <a:ext cx="4114800" cy="4114800"/>
          </a:xfrm>
          <a:prstGeom prst="ellipse">
            <a:avLst/>
          </a:prstGeom>
          <a:solidFill>
            <a:srgbClr val="2A4E3B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05840"/>
            <a:ext cx="8686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la libreta de campo</a:t>
            </a:r>
            <a:endParaRPr lang="en-US" sz="3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la decisión inteligente.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731520" y="251460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Gracias por invertir tu día en el futuro de tu finca.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1520" y="32461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3B2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Antes de cerrar, recuerda: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" y="3749040"/>
            <a:ext cx="118872" cy="118872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358444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Trae fotos de tus potreros y registros escritos a futuras sesiones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731520" y="4251960"/>
            <a:ext cx="118872" cy="118872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9" name="Text 7"/>
          <p:cNvSpPr/>
          <p:nvPr/>
        </p:nvSpPr>
        <p:spPr>
          <a:xfrm>
            <a:off x="1051560" y="408736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Guarda tu Excel consolidado como base de trabajo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31520" y="4754880"/>
            <a:ext cx="118872" cy="118872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459028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informe gerencial de tu software ganadero será tu insumo principal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31520" y="5486400"/>
            <a:ext cx="5943600" cy="822960"/>
          </a:xfrm>
          <a:prstGeom prst="roundRect">
            <a:avLst>
              <a:gd name="adj" fmla="val 8889"/>
            </a:avLst>
          </a:prstGeom>
          <a:solidFill>
            <a:srgbClr val="2A4E3B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" y="56052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3B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¿Preguntas o soporte posterior al curso?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60120" y="587044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andresgrajalesg@gmail.com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Programación del día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Jornada de 8:00 a.m. a 4:00 p.m. · 6 horas efectivas de formación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11091672" cy="416052"/>
          </a:xfrm>
          <a:prstGeom prst="rect">
            <a:avLst/>
          </a:prstGeom>
          <a:solidFill>
            <a:srgbClr val="F2F2F0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508760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8:00 – 8:15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606040" y="1508760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Bienvenida, presentación y objetivos del curso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1924812"/>
            <a:ext cx="11091672" cy="4160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924812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8:15 – 9:15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606040" y="1924812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1 · Introducción a la Inteligencia Artificial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0835640" y="2013966"/>
            <a:ext cx="237744" cy="23774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1" name="Text 9"/>
          <p:cNvSpPr/>
          <p:nvPr/>
        </p:nvSpPr>
        <p:spPr>
          <a:xfrm>
            <a:off x="10835640" y="201396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548640" y="2340864"/>
            <a:ext cx="11091672" cy="416052"/>
          </a:xfrm>
          <a:prstGeom prst="rect">
            <a:avLst/>
          </a:prstGeom>
          <a:solidFill>
            <a:srgbClr val="F2F2F0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340864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9:15 – 10:15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606040" y="2340864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2 · Digitación de información de mayordomos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0835640" y="2430018"/>
            <a:ext cx="237744" cy="23774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6" name="Text 14"/>
          <p:cNvSpPr/>
          <p:nvPr/>
        </p:nvSpPr>
        <p:spPr>
          <a:xfrm>
            <a:off x="10835640" y="243001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548640" y="2756916"/>
            <a:ext cx="11091672" cy="416052"/>
          </a:xfrm>
          <a:prstGeom prst="rect">
            <a:avLst/>
          </a:prstGeom>
          <a:solidFill>
            <a:srgbClr val="E8E4D6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" y="2756916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10:15 – 10:30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606040" y="2756916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Descanso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3172968"/>
            <a:ext cx="11091672" cy="416052"/>
          </a:xfrm>
          <a:prstGeom prst="rect">
            <a:avLst/>
          </a:prstGeom>
          <a:solidFill>
            <a:srgbClr val="F2F2F0"/>
          </a:solidFill>
          <a:ln/>
        </p:spPr>
      </p:sp>
      <p:sp>
        <p:nvSpPr>
          <p:cNvPr id="21" name="Text 19"/>
          <p:cNvSpPr/>
          <p:nvPr/>
        </p:nvSpPr>
        <p:spPr>
          <a:xfrm>
            <a:off x="731520" y="3172968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10:30 – 11:15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606040" y="3172968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3 · Consolidación de Excel básico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10835640" y="3262122"/>
            <a:ext cx="237744" cy="23774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4" name="Text 22"/>
          <p:cNvSpPr/>
          <p:nvPr/>
        </p:nvSpPr>
        <p:spPr>
          <a:xfrm>
            <a:off x="10835640" y="326212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548640" y="3589020"/>
            <a:ext cx="11091672" cy="4160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731520" y="3589020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11:15 – 12:00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2606040" y="3589020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3 · Excel complejo y pesaje de leche: análisis completo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10835640" y="3678174"/>
            <a:ext cx="237744" cy="23774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9" name="Text 27"/>
          <p:cNvSpPr/>
          <p:nvPr/>
        </p:nvSpPr>
        <p:spPr>
          <a:xfrm>
            <a:off x="10835640" y="3678174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548640" y="4005072"/>
            <a:ext cx="11091672" cy="416052"/>
          </a:xfrm>
          <a:prstGeom prst="rect">
            <a:avLst/>
          </a:prstGeom>
          <a:solidFill>
            <a:srgbClr val="E8E4D6"/>
          </a:solidFill>
          <a:ln/>
        </p:spPr>
      </p:sp>
      <p:sp>
        <p:nvSpPr>
          <p:cNvPr id="31" name="Text 29"/>
          <p:cNvSpPr/>
          <p:nvPr/>
        </p:nvSpPr>
        <p:spPr>
          <a:xfrm>
            <a:off x="731520" y="4005072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12:00 – 2:00 pm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2606040" y="4005072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Almuerzo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548640" y="4421124"/>
            <a:ext cx="11091672" cy="4160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Text 32"/>
          <p:cNvSpPr/>
          <p:nvPr/>
        </p:nvSpPr>
        <p:spPr>
          <a:xfrm>
            <a:off x="731520" y="4421124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2:00 – 2:30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606040" y="4421124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4 · Interpretación del informe Gerencial del software ganadero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10835640" y="4510278"/>
            <a:ext cx="237744" cy="23774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7" name="Text 35"/>
          <p:cNvSpPr/>
          <p:nvPr/>
        </p:nvSpPr>
        <p:spPr>
          <a:xfrm>
            <a:off x="10835640" y="451027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548640" y="4837176"/>
            <a:ext cx="11091672" cy="416052"/>
          </a:xfrm>
          <a:prstGeom prst="rect">
            <a:avLst/>
          </a:prstGeom>
          <a:solidFill>
            <a:srgbClr val="F2F2F0"/>
          </a:solidFill>
          <a:ln/>
        </p:spPr>
      </p:sp>
      <p:sp>
        <p:nvSpPr>
          <p:cNvPr id="39" name="Text 37"/>
          <p:cNvSpPr/>
          <p:nvPr/>
        </p:nvSpPr>
        <p:spPr>
          <a:xfrm>
            <a:off x="731520" y="4837176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2:30 – 3:15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2606040" y="4837176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5 · Análisis de pastos con IA: oferta y bromatología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10835640" y="4926330"/>
            <a:ext cx="237744" cy="23774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42" name="Text 40"/>
          <p:cNvSpPr/>
          <p:nvPr/>
        </p:nvSpPr>
        <p:spPr>
          <a:xfrm>
            <a:off x="10835640" y="4926330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548640" y="5253228"/>
            <a:ext cx="11091672" cy="4160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4" name="Text 42"/>
          <p:cNvSpPr/>
          <p:nvPr/>
        </p:nvSpPr>
        <p:spPr>
          <a:xfrm>
            <a:off x="731520" y="5253228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3:15 – 3:45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2606040" y="5253228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6 · Rendimientos en carne, costos de leche y malezas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10835640" y="5342382"/>
            <a:ext cx="237744" cy="23774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47" name="Text 45"/>
          <p:cNvSpPr/>
          <p:nvPr/>
        </p:nvSpPr>
        <p:spPr>
          <a:xfrm>
            <a:off x="10835640" y="534238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548640" y="5669280"/>
            <a:ext cx="11091672" cy="416052"/>
          </a:xfrm>
          <a:prstGeom prst="rect">
            <a:avLst/>
          </a:prstGeom>
          <a:solidFill>
            <a:srgbClr val="F2F2F0"/>
          </a:solidFill>
          <a:ln/>
        </p:spPr>
      </p:sp>
      <p:sp>
        <p:nvSpPr>
          <p:cNvPr id="49" name="Text 47"/>
          <p:cNvSpPr/>
          <p:nvPr/>
        </p:nvSpPr>
        <p:spPr>
          <a:xfrm>
            <a:off x="731520" y="5669280"/>
            <a:ext cx="17373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3:45 – 4:00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2606040" y="5669280"/>
            <a:ext cx="7680960" cy="416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Cierre, preguntas y entrega de certificados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3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463040"/>
            <a:ext cx="3840480" cy="3840480"/>
          </a:xfrm>
          <a:prstGeom prst="ellipse">
            <a:avLst/>
          </a:prstGeom>
          <a:solidFill>
            <a:srgbClr val="2A4E3B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2331720"/>
            <a:ext cx="1737360" cy="1737360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1737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2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2880360" y="2331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3B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01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880360" y="2743200"/>
            <a:ext cx="8595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Introducción a la Inteligencia Artificial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880360" y="379476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Historia, evolución y su llegada al campo colombiano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poco de historia: ¿de dónde viene la IA?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914400" y="3749040"/>
            <a:ext cx="10332720" cy="0"/>
          </a:xfrm>
          <a:prstGeom prst="line">
            <a:avLst/>
          </a:prstGeom>
          <a:noFill/>
          <a:ln w="25400">
            <a:solidFill>
              <a:srgbClr val="6B90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35024" y="3666744"/>
            <a:ext cx="164592" cy="164592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30632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1950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48640" y="2148840"/>
            <a:ext cx="1737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 Turing se pregunta si una máquina puede "pensar"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0" y="3666744"/>
            <a:ext cx="164592" cy="164592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0" name="Text 8"/>
          <p:cNvSpPr/>
          <p:nvPr/>
        </p:nvSpPr>
        <p:spPr>
          <a:xfrm>
            <a:off x="2414016" y="3950208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1956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2414016" y="4315968"/>
            <a:ext cx="1737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Nace oficialmente el término "Inteligencia Artificial"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065776" y="3666744"/>
            <a:ext cx="164592" cy="164592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3" name="Text 11"/>
          <p:cNvSpPr/>
          <p:nvPr/>
        </p:nvSpPr>
        <p:spPr>
          <a:xfrm>
            <a:off x="4279392" y="30632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1997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279392" y="2148840"/>
            <a:ext cx="1737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Blue vence al campeón mundial de ajedrez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931152" y="3666744"/>
            <a:ext cx="164592" cy="164592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6" name="Text 14"/>
          <p:cNvSpPr/>
          <p:nvPr/>
        </p:nvSpPr>
        <p:spPr>
          <a:xfrm>
            <a:off x="6144768" y="3950208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2012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144768" y="4315968"/>
            <a:ext cx="1737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Explota el "aprendizaje profundo" (deep learning)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796528" y="3666744"/>
            <a:ext cx="164592" cy="164592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9" name="Text 17"/>
          <p:cNvSpPr/>
          <p:nvPr/>
        </p:nvSpPr>
        <p:spPr>
          <a:xfrm>
            <a:off x="8010144" y="30632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2022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010144" y="2148840"/>
            <a:ext cx="1737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Llega la IA generativa de uso masivo (texto e imágenes)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10661904" y="3666744"/>
            <a:ext cx="164592" cy="164592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2" name="Text 20"/>
          <p:cNvSpPr/>
          <p:nvPr/>
        </p:nvSpPr>
        <p:spPr>
          <a:xfrm>
            <a:off x="9875520" y="3950208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875520" y="4315968"/>
            <a:ext cx="1737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IA entra a la finca: fotos, Excel e informes ganaderos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¿Qué es la IA y qué puede hacer por tu finca?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5120640" cy="4297680"/>
          </a:xfrm>
          <a:prstGeom prst="roundRect">
            <a:avLst>
              <a:gd name="adj" fmla="val 1702"/>
            </a:avLst>
          </a:prstGeom>
          <a:solidFill>
            <a:srgbClr val="F2F2F0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916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¿Qué es, en simple?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148840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conjunto de programas capaces de reconocer patrones — en texto, números o imágenes — y proponer una respuesta, tal como lo haría una persona con experiencia, pero en segundos y sin cansarse.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68680" y="3749040"/>
            <a:ext cx="4480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i="1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este curso la usaremos para leer letra manuscrita, interpretar fotos de potreros y explicar reportes gerenciales — siempre bajo tu supervisión.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89320" y="1691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Aplicaciones que veremos hoy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89320" y="2194560"/>
            <a:ext cx="310896" cy="310896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21945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92240" y="2148840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Digitar registros de mayordomos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989320" y="2907792"/>
            <a:ext cx="310896" cy="310896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4" name="Text 12"/>
          <p:cNvSpPr/>
          <p:nvPr/>
        </p:nvSpPr>
        <p:spPr>
          <a:xfrm>
            <a:off x="5989320" y="29077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92240" y="2862072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Leer fotos de pastos y estimar oferta forrajera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989320" y="3621024"/>
            <a:ext cx="310896" cy="310896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7" name="Text 15"/>
          <p:cNvSpPr/>
          <p:nvPr/>
        </p:nvSpPr>
        <p:spPr>
          <a:xfrm>
            <a:off x="5989320" y="36210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92240" y="3575304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Interpretar el informe gerencial del software ganadero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989320" y="4334256"/>
            <a:ext cx="310896" cy="310896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0" name="Text 18"/>
          <p:cNvSpPr/>
          <p:nvPr/>
        </p:nvSpPr>
        <p:spPr>
          <a:xfrm>
            <a:off x="5989320" y="433425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3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92240" y="4288536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Generar alertas tempranas (malezas, sobrecarga, costos)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3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463040"/>
            <a:ext cx="3840480" cy="3840480"/>
          </a:xfrm>
          <a:prstGeom prst="ellipse">
            <a:avLst/>
          </a:prstGeom>
          <a:solidFill>
            <a:srgbClr val="2A4E3B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2331720"/>
            <a:ext cx="1737360" cy="1737360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1737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2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2880360" y="2331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3B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02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880360" y="2743200"/>
            <a:ext cx="8595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Digitación de información de mayordomos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880360" y="379476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libreta de campo al Excel, sin digitar una sola celda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66928" cy="566928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la libreta al Excel en 5 pasos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2048256" cy="3246120"/>
          </a:xfrm>
          <a:prstGeom prst="roundRect">
            <a:avLst>
              <a:gd name="adj" fmla="val 3571"/>
            </a:avLst>
          </a:prstGeom>
          <a:solidFill>
            <a:srgbClr val="F2F2F0"/>
          </a:solidFill>
          <a:ln/>
        </p:spPr>
      </p:sp>
      <p:sp>
        <p:nvSpPr>
          <p:cNvPr id="6" name="Shape 4"/>
          <p:cNvSpPr/>
          <p:nvPr/>
        </p:nvSpPr>
        <p:spPr>
          <a:xfrm>
            <a:off x="1316736" y="1737360"/>
            <a:ext cx="512064" cy="51206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7" name="Text 5"/>
          <p:cNvSpPr/>
          <p:nvPr/>
        </p:nvSpPr>
        <p:spPr>
          <a:xfrm>
            <a:off x="1316736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2423160"/>
            <a:ext cx="1773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Foto o escaneo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2971800"/>
            <a:ext cx="1773936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fotografía el registro escrito a mano del mayordomo (natalidad, pesajes, sanidad, potreros).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38628" y="1508760"/>
            <a:ext cx="2048256" cy="3246120"/>
          </a:xfrm>
          <a:prstGeom prst="roundRect">
            <a:avLst>
              <a:gd name="adj" fmla="val 3571"/>
            </a:avLst>
          </a:prstGeom>
          <a:solidFill>
            <a:srgbClr val="F2F2F0"/>
          </a:solidFill>
          <a:ln/>
        </p:spPr>
      </p:sp>
      <p:sp>
        <p:nvSpPr>
          <p:cNvPr id="11" name="Shape 9"/>
          <p:cNvSpPr/>
          <p:nvPr/>
        </p:nvSpPr>
        <p:spPr>
          <a:xfrm>
            <a:off x="3506724" y="1737360"/>
            <a:ext cx="512064" cy="51206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2" name="Text 10"/>
          <p:cNvSpPr/>
          <p:nvPr/>
        </p:nvSpPr>
        <p:spPr>
          <a:xfrm>
            <a:off x="3506724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875788" y="2423160"/>
            <a:ext cx="1773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Subir a la IA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75788" y="2971800"/>
            <a:ext cx="1773936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imagen se carga en la herramienta de IA, sin necesidad de digitar nada todavía.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928616" y="1508760"/>
            <a:ext cx="2048256" cy="3246120"/>
          </a:xfrm>
          <a:prstGeom prst="roundRect">
            <a:avLst>
              <a:gd name="adj" fmla="val 3571"/>
            </a:avLst>
          </a:prstGeom>
          <a:solidFill>
            <a:srgbClr val="F2F2F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96712" y="1737360"/>
            <a:ext cx="512064" cy="51206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17" name="Text 15"/>
          <p:cNvSpPr/>
          <p:nvPr/>
        </p:nvSpPr>
        <p:spPr>
          <a:xfrm>
            <a:off x="5696712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065776" y="2423160"/>
            <a:ext cx="1773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Reconocimiento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065776" y="2971800"/>
            <a:ext cx="1773936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IA identifica el texto manuscrito y lo organiza en columnas y filas.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118604" y="1508760"/>
            <a:ext cx="2048256" cy="3246120"/>
          </a:xfrm>
          <a:prstGeom prst="roundRect">
            <a:avLst>
              <a:gd name="adj" fmla="val 3571"/>
            </a:avLst>
          </a:prstGeom>
          <a:solidFill>
            <a:srgbClr val="F2F2F0"/>
          </a:solidFill>
          <a:ln/>
        </p:spPr>
      </p:sp>
      <p:sp>
        <p:nvSpPr>
          <p:cNvPr id="21" name="Shape 19"/>
          <p:cNvSpPr/>
          <p:nvPr/>
        </p:nvSpPr>
        <p:spPr>
          <a:xfrm>
            <a:off x="7886700" y="1737360"/>
            <a:ext cx="512064" cy="51206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2" name="Text 20"/>
          <p:cNvSpPr/>
          <p:nvPr/>
        </p:nvSpPr>
        <p:spPr>
          <a:xfrm>
            <a:off x="7886700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7255764" y="2423160"/>
            <a:ext cx="1773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Validación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255764" y="2971800"/>
            <a:ext cx="1773936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Revisamos juntos que nombres, fechas y números coincidan con el original.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9308592" y="1508760"/>
            <a:ext cx="2048256" cy="3246120"/>
          </a:xfrm>
          <a:prstGeom prst="roundRect">
            <a:avLst>
              <a:gd name="adj" fmla="val 3571"/>
            </a:avLst>
          </a:prstGeom>
          <a:solidFill>
            <a:srgbClr val="F2F2F0"/>
          </a:solidFill>
          <a:ln/>
        </p:spPr>
      </p:sp>
      <p:sp>
        <p:nvSpPr>
          <p:cNvPr id="26" name="Shape 24"/>
          <p:cNvSpPr/>
          <p:nvPr/>
        </p:nvSpPr>
        <p:spPr>
          <a:xfrm>
            <a:off x="10076688" y="1737360"/>
            <a:ext cx="512064" cy="512064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27" name="Text 25"/>
          <p:cNvSpPr/>
          <p:nvPr/>
        </p:nvSpPr>
        <p:spPr>
          <a:xfrm>
            <a:off x="10076688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9445752" y="2423160"/>
            <a:ext cx="1773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Excel listo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445752" y="2971800"/>
            <a:ext cx="1773936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exporta un archivo Excel limpio, listo para análisis y consolidación.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48640" y="4983480"/>
            <a:ext cx="11091672" cy="868680"/>
          </a:xfrm>
          <a:prstGeom prst="roundRect">
            <a:avLst>
              <a:gd name="adj" fmla="val 8421"/>
            </a:avLst>
          </a:prstGeom>
          <a:solidFill>
            <a:srgbClr val="1E3D2F"/>
          </a:solidFill>
          <a:ln/>
        </p:spPr>
      </p:sp>
      <p:sp>
        <p:nvSpPr>
          <p:cNvPr id="31" name="Text 29"/>
          <p:cNvSpPr/>
          <p:nvPr/>
        </p:nvSpPr>
        <p:spPr>
          <a:xfrm>
            <a:off x="868680" y="498348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Buenas prácticas: fotos con buena luz y sin sombras · un formato de registro consistente entre mayordomos · siempre validar antes de consolidar.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PARA GANADEROS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3D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463040"/>
            <a:ext cx="3840480" cy="3840480"/>
          </a:xfrm>
          <a:prstGeom prst="ellipse">
            <a:avLst/>
          </a:prstGeom>
          <a:solidFill>
            <a:srgbClr val="2A4E3B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2331720"/>
            <a:ext cx="1737360" cy="1737360"/>
          </a:xfrm>
          <a:prstGeom prst="ellipse">
            <a:avLst/>
          </a:prstGeom>
          <a:solidFill>
            <a:srgbClr val="E3B23C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1737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200" b="1" dirty="0">
                <a:solidFill>
                  <a:srgbClr val="1E3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2880360" y="2331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3B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03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880360" y="2743200"/>
            <a:ext cx="8595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Consolidación de Excel: de lo básico a lo complejo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880360" y="379476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D9E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interpretativo aplicado a la ganadería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2026-07-29T13:14:47Z</dcterms:created>
  <dcterms:modified xsi:type="dcterms:W3CDTF">2026-07-29T13:14:47Z</dcterms:modified>
</cp:coreProperties>
</file>